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1F8239-F699-47C6-AFBD-1CB54BD91638}"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F8239-F699-47C6-AFBD-1CB54BD91638}"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F8239-F699-47C6-AFBD-1CB54BD91638}"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F8239-F699-47C6-AFBD-1CB54BD91638}"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1F8239-F699-47C6-AFBD-1CB54BD91638}"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1F8239-F699-47C6-AFBD-1CB54BD91638}" type="datetimeFigureOut">
              <a:rPr lang="en-US" smtClean="0"/>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1F8239-F699-47C6-AFBD-1CB54BD91638}" type="datetimeFigureOut">
              <a:rPr lang="en-US" smtClean="0"/>
              <a:t>10/24/2011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1F8239-F699-47C6-AFBD-1CB54BD91638}" type="datetimeFigureOut">
              <a:rPr lang="en-US" smtClean="0"/>
              <a:t>10/24/2011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1F8239-F699-47C6-AFBD-1CB54BD91638}" type="datetimeFigureOut">
              <a:rPr lang="en-US" smtClean="0"/>
              <a:t>10/24/2011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F8239-F699-47C6-AFBD-1CB54BD91638}" type="datetimeFigureOut">
              <a:rPr lang="en-US" smtClean="0"/>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F8239-F699-47C6-AFBD-1CB54BD91638}" type="datetimeFigureOut">
              <a:rPr lang="en-US" smtClean="0"/>
              <a:t>10/24/2011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69874-FB6E-4B18-8750-773B96B731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1F8239-F699-47C6-AFBD-1CB54BD91638}" type="datetimeFigureOut">
              <a:rPr lang="en-US" smtClean="0"/>
              <a:t>10/24/2011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F69874-FB6E-4B18-8750-773B96B731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normAutofit fontScale="85000" lnSpcReduction="20000"/>
          </a:bodyPr>
          <a:lstStyle/>
          <a:p>
            <a:r>
              <a:rPr lang="en-US" dirty="0" err="1" smtClean="0"/>
              <a:t>Lannie</a:t>
            </a:r>
            <a:r>
              <a:rPr lang="en-US" dirty="0" smtClean="0"/>
              <a:t> </a:t>
            </a:r>
          </a:p>
          <a:p>
            <a:r>
              <a:rPr lang="en-US" dirty="0" smtClean="0"/>
              <a:t>Maria </a:t>
            </a:r>
          </a:p>
          <a:p>
            <a:r>
              <a:rPr lang="en-US" dirty="0" err="1" smtClean="0"/>
              <a:t>Ja’Corey</a:t>
            </a:r>
            <a:endParaRPr lang="en-US" dirty="0" smtClean="0"/>
          </a:p>
          <a:p>
            <a:r>
              <a:rPr lang="en-US" smtClean="0"/>
              <a:t>Diane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55000" lnSpcReduction="20000"/>
          </a:bodyPr>
          <a:lstStyle/>
          <a:p>
            <a:r>
              <a:rPr lang="en-US" b="1" dirty="0"/>
              <a:t>INDIVIDUALS, GROUPS, AND INSTITUTIONS</a:t>
            </a:r>
          </a:p>
          <a:p>
            <a:r>
              <a:rPr lang="en-US" i="1" dirty="0"/>
              <a:t>Social studies programs should include experiences that provide for the study of interactions among individuals, groups, and institutions.</a:t>
            </a:r>
            <a:r>
              <a:rPr lang="en-US" dirty="0"/>
              <a:t> </a:t>
            </a:r>
            <a:r>
              <a:rPr lang="en-US" b="1" dirty="0"/>
              <a:t>Institutions are the formal and informal political, economic, and social organizations that help us carry out, organize, and manage our daily affairs.</a:t>
            </a:r>
            <a:r>
              <a:rPr lang="en-US" dirty="0"/>
              <a:t> Schools, religious institutions, families, government agencies, and the courts all play an integral role in our lives. They are organizational embodiments of the core social values of those who comprise them, and play a variety of important roles in socializing individuals and meeting their needs, as well as in the promotion of societal continuity, the mediation of conflict, and the consideration of public issues.</a:t>
            </a:r>
          </a:p>
          <a:p>
            <a:endParaRPr lang="en-US" dirty="0"/>
          </a:p>
        </p:txBody>
      </p:sp>
      <p:sp>
        <p:nvSpPr>
          <p:cNvPr id="5" name="Content Placeholder 4"/>
          <p:cNvSpPr>
            <a:spLocks noGrp="1"/>
          </p:cNvSpPr>
          <p:nvPr>
            <p:ph sz="half" idx="2"/>
          </p:nvPr>
        </p:nvSpPr>
        <p:spPr/>
        <p:txBody>
          <a:bodyPr>
            <a:normAutofit fontScale="55000" lnSpcReduction="20000"/>
          </a:bodyPr>
          <a:lstStyle/>
          <a:p>
            <a:r>
              <a:rPr lang="en-US" b="1" dirty="0" smtClean="0"/>
              <a:t>DODEA -Components</a:t>
            </a:r>
            <a:r>
              <a:rPr lang="en-US" b="1" dirty="0"/>
              <a:t>: 1SS1.a: Describe the rule-making process in a direct democracy (everyone votes</a:t>
            </a:r>
          </a:p>
          <a:p>
            <a:pPr>
              <a:buNone/>
            </a:pPr>
            <a:r>
              <a:rPr lang="en-US" dirty="0" smtClean="0"/>
              <a:t>	on </a:t>
            </a:r>
            <a:r>
              <a:rPr lang="en-US" dirty="0"/>
              <a:t>the rules) and in a representative </a:t>
            </a:r>
            <a:r>
              <a:rPr lang="en-US" dirty="0" smtClean="0"/>
              <a:t>democracy (an </a:t>
            </a:r>
            <a:r>
              <a:rPr lang="en-US" dirty="0"/>
              <a:t>elected group </a:t>
            </a:r>
            <a:r>
              <a:rPr lang="en-US" dirty="0" smtClean="0"/>
              <a:t>of people </a:t>
            </a:r>
            <a:r>
              <a:rPr lang="en-US" dirty="0"/>
              <a:t>makes the rules), giving examples of </a:t>
            </a:r>
            <a:r>
              <a:rPr lang="en-US" dirty="0" smtClean="0"/>
              <a:t>both</a:t>
            </a:r>
          </a:p>
          <a:p>
            <a:pPr>
              <a:buNone/>
            </a:pPr>
            <a:r>
              <a:rPr lang="en-US" dirty="0" smtClean="0"/>
              <a:t>	systems </a:t>
            </a:r>
            <a:r>
              <a:rPr lang="en-US" dirty="0"/>
              <a:t>in </a:t>
            </a:r>
            <a:r>
              <a:rPr lang="en-US" dirty="0" smtClean="0"/>
              <a:t>their classroom</a:t>
            </a:r>
            <a:r>
              <a:rPr lang="en-US" dirty="0"/>
              <a:t>, school, and community.</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55000" lnSpcReduction="20000"/>
          </a:bodyPr>
          <a:lstStyle/>
          <a:p>
            <a:r>
              <a:rPr lang="en-US" b="1" dirty="0"/>
              <a:t>PEOPLE, PLACES, AND ENVIRONMENTS</a:t>
            </a:r>
          </a:p>
          <a:p>
            <a:r>
              <a:rPr lang="en-US" i="1" dirty="0"/>
              <a:t>Social studies programs should include experiences that provide for the study of people, places, and environments.</a:t>
            </a:r>
            <a:endParaRPr lang="en-US" dirty="0"/>
          </a:p>
          <a:p>
            <a:r>
              <a:rPr lang="en-US" b="1" dirty="0"/>
              <a:t>The study of people, places, and environments enables us to understand the relationship between human populations and the physical world.</a:t>
            </a:r>
            <a:r>
              <a:rPr lang="en-US" dirty="0"/>
              <a:t> Students learn where people and places are located and why they are there. They examine the influence of physical systems, such as climate, weather and seasons, and natural resources, such as land and water, on human populations. They study the causes, patterns and effects of human settlement and migration, learn of the roles of different kinds of population centers in a society, and investigate the impact of human activities on the environment. This enables them to acquire a useful basis of knowledge for informed decision-making on issues arising from human-environmental relationships.</a:t>
            </a:r>
          </a:p>
          <a:p>
            <a:endParaRPr lang="en-US" dirty="0"/>
          </a:p>
        </p:txBody>
      </p:sp>
      <p:sp>
        <p:nvSpPr>
          <p:cNvPr id="4" name="Content Placeholder 3"/>
          <p:cNvSpPr>
            <a:spLocks noGrp="1"/>
          </p:cNvSpPr>
          <p:nvPr>
            <p:ph sz="half" idx="2"/>
          </p:nvPr>
        </p:nvSpPr>
        <p:spPr/>
        <p:txBody>
          <a:bodyPr>
            <a:normAutofit fontScale="55000" lnSpcReduction="20000"/>
          </a:bodyPr>
          <a:lstStyle/>
          <a:p>
            <a:pPr>
              <a:buNone/>
            </a:pPr>
            <a:r>
              <a:rPr lang="en-US" b="1" dirty="0" smtClean="0"/>
              <a:t>Standard: 1SS2: DODEA</a:t>
            </a:r>
            <a:endParaRPr lang="en-US" b="1" dirty="0"/>
          </a:p>
          <a:p>
            <a:r>
              <a:rPr lang="en-US" b="1" i="1" dirty="0"/>
              <a:t>Geography</a:t>
            </a:r>
          </a:p>
          <a:p>
            <a:pPr>
              <a:buNone/>
            </a:pPr>
            <a:r>
              <a:rPr lang="en-US" b="1" dirty="0" smtClean="0"/>
              <a:t>	Students </a:t>
            </a:r>
            <a:r>
              <a:rPr lang="en-US" b="1" dirty="0"/>
              <a:t>compare and contrast </a:t>
            </a:r>
            <a:r>
              <a:rPr lang="en-US" b="1" dirty="0" smtClean="0"/>
              <a:t>locations</a:t>
            </a:r>
          </a:p>
          <a:p>
            <a:pPr>
              <a:buNone/>
            </a:pPr>
            <a:r>
              <a:rPr lang="en-US" b="1" dirty="0" smtClean="0"/>
              <a:t>	Of people</a:t>
            </a:r>
            <a:r>
              <a:rPr lang="en-US" b="1" dirty="0"/>
              <a:t>, places and</a:t>
            </a:r>
          </a:p>
          <a:p>
            <a:pPr>
              <a:buNone/>
            </a:pPr>
            <a:r>
              <a:rPr lang="en-US" b="1" dirty="0" smtClean="0"/>
              <a:t>	environments</a:t>
            </a:r>
            <a:r>
              <a:rPr lang="en-US" b="1" dirty="0"/>
              <a:t>, and describe their characteristics.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55000" lnSpcReduction="20000"/>
          </a:bodyPr>
          <a:lstStyle/>
          <a:p>
            <a:r>
              <a:rPr lang="en-US" b="1" dirty="0"/>
              <a:t>CULTURE</a:t>
            </a:r>
          </a:p>
          <a:p>
            <a:r>
              <a:rPr lang="en-US" i="1" dirty="0"/>
              <a:t>Social studies programs should include experiences that provide for the study of culture and cultural diversity.</a:t>
            </a:r>
            <a:endParaRPr lang="en-US" dirty="0"/>
          </a:p>
          <a:p>
            <a:r>
              <a:rPr lang="en-US" b="1" dirty="0"/>
              <a:t>Human beings create, learn, share, and adapt to culture. </a:t>
            </a:r>
            <a:r>
              <a:rPr lang="en-US" dirty="0"/>
              <a:t>The study of culture examines the socially transmitted beliefs, values, institutions, behaviors, traditions and way of life of a group of people; it also encompasses other cultural attributes and products, such as language, literature, music, arts and artifacts, and foods. Students come to understand that human cultures exhibit both similarities and differences, and they learn to see themselves both as individuals and as members of a particular culture that shares similarities with other cultural groups, but is also distinctive. In a multicultural, democratic society and globally connected world, students need to understand the multiple perspectives that derive from different cultural vantage points.</a:t>
            </a:r>
          </a:p>
          <a:p>
            <a:endParaRPr lang="en-US" dirty="0"/>
          </a:p>
        </p:txBody>
      </p:sp>
      <p:sp>
        <p:nvSpPr>
          <p:cNvPr id="4" name="Content Placeholder 3"/>
          <p:cNvSpPr>
            <a:spLocks noGrp="1"/>
          </p:cNvSpPr>
          <p:nvPr>
            <p:ph sz="half" idx="2"/>
          </p:nvPr>
        </p:nvSpPr>
        <p:spPr/>
        <p:txBody>
          <a:bodyPr>
            <a:normAutofit fontScale="55000" lnSpcReduction="20000"/>
          </a:bodyPr>
          <a:lstStyle/>
          <a:p>
            <a:r>
              <a:rPr lang="en-US" b="1" dirty="0"/>
              <a:t>Standard</a:t>
            </a:r>
            <a:r>
              <a:rPr lang="en-US" b="1" dirty="0" smtClean="0"/>
              <a:t>: DODEA</a:t>
            </a:r>
            <a:endParaRPr lang="en-US" b="1" dirty="0"/>
          </a:p>
          <a:p>
            <a:pPr>
              <a:buNone/>
            </a:pPr>
            <a:r>
              <a:rPr lang="en-US" b="1" dirty="0"/>
              <a:t>1SS4:</a:t>
            </a:r>
          </a:p>
          <a:p>
            <a:r>
              <a:rPr lang="en-US" b="1" i="1" dirty="0"/>
              <a:t>Individuals, Culture and Society</a:t>
            </a:r>
          </a:p>
          <a:p>
            <a:pPr>
              <a:buNone/>
            </a:pPr>
            <a:r>
              <a:rPr lang="en-US" b="1" dirty="0" smtClean="0"/>
              <a:t>	Students </a:t>
            </a:r>
            <a:r>
              <a:rPr lang="en-US" b="1" dirty="0"/>
              <a:t>explore and describe similarities and differences in the</a:t>
            </a:r>
          </a:p>
          <a:p>
            <a:pPr>
              <a:buNone/>
            </a:pPr>
            <a:r>
              <a:rPr lang="en-US" b="1" dirty="0" smtClean="0"/>
              <a:t>	ways </a:t>
            </a:r>
            <a:r>
              <a:rPr lang="en-US" b="1" dirty="0"/>
              <a:t>groups, societies and cultures address similar needs </a:t>
            </a:r>
            <a:r>
              <a:rPr lang="en-US" b="1" dirty="0" smtClean="0"/>
              <a:t>and concerns.</a:t>
            </a:r>
            <a:endParaRPr lang="en-US" b="1"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466</Words>
  <Application>Microsoft Office PowerPoint</Application>
  <PresentationFormat>On-screen Show (4:3)</PresentationFormat>
  <Paragraphs>25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Company>UMUC Asia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Lab User</dc:creator>
  <cp:lastModifiedBy>Lab User</cp:lastModifiedBy>
  <cp:revision>2</cp:revision>
  <dcterms:created xsi:type="dcterms:W3CDTF">2011-10-24T05:29:24Z</dcterms:created>
  <dcterms:modified xsi:type="dcterms:W3CDTF">2011-10-24T05:43:45Z</dcterms:modified>
</cp:coreProperties>
</file>